
<file path=[Content_Types].xml><?xml version="1.0" encoding="utf-8"?>
<Types xmlns="http://schemas.openxmlformats.org/package/2006/content-types">
  <Default Extension="gif" ContentType="image/gif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691EB39-C587-4A5E-B0FE-F99D361E35C8}">
  <a:tblStyle styleId="{9691EB39-C587-4A5E-B0FE-F99D361E35C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77233" autoAdjust="0"/>
  </p:normalViewPr>
  <p:slideViewPr>
    <p:cSldViewPr snapToGrid="0">
      <p:cViewPr varScale="1">
        <p:scale>
          <a:sx n="83" d="100"/>
          <a:sy n="83" d="100"/>
        </p:scale>
        <p:origin x="1517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Presenter: Kolin Guo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Introduce team members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1aa02f66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1aa02f667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" dirty="0"/>
              <a:t>Presenter: </a:t>
            </a:r>
            <a:r>
              <a:rPr lang="en-US" dirty="0" err="1"/>
              <a:t>Fengqiao</a:t>
            </a:r>
            <a:r>
              <a:rPr lang="en-US" dirty="0"/>
              <a:t> Yang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1aa02f667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1aa02f667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Presenter: Kolin Guo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1aa02f667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81aa02f667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Presenter: Daniel Vallejo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1aa02f66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1aa02f66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Presenter: </a:t>
            </a:r>
            <a:r>
              <a:rPr lang="en-US" dirty="0" err="1"/>
              <a:t>Fengqiao</a:t>
            </a:r>
            <a:r>
              <a:rPr lang="en-US" dirty="0"/>
              <a:t> Yang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1aa02f667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1aa02f667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Presenter: </a:t>
            </a:r>
            <a:r>
              <a:rPr lang="en-US" dirty="0" err="1"/>
              <a:t>Fengqiao</a:t>
            </a:r>
            <a:r>
              <a:rPr lang="en-US" dirty="0"/>
              <a:t> Yang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1aa02f667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1aa02f667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Presenter: Kolin Guo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746761db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746761db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Presenter: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746761db2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746761db2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Presenter: Kolin Guo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81ae069f6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81ae069f6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Presenter: </a:t>
            </a:r>
            <a:r>
              <a:rPr lang="en-US" dirty="0" err="1"/>
              <a:t>Fengqiao</a:t>
            </a:r>
            <a:r>
              <a:rPr lang="en-US" dirty="0"/>
              <a:t> Yang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1aa02f667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1aa02f667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Presenter: </a:t>
            </a:r>
            <a:r>
              <a:rPr lang="en-US" dirty="0" err="1"/>
              <a:t>Fengqiao</a:t>
            </a:r>
            <a:r>
              <a:rPr lang="en-US" dirty="0"/>
              <a:t> Yang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First bullet point: An example of deadlock is shown in the right figure: locations with red crosses are dead locations. If a box is pushed into these locations, it can never be pushed into a target location afterwards.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Conclusion: These show that the Sokoban game is difficult to solve and requires understanding of multiple sequential actions. 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1aa02f667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81aa02f667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Presenter: Kolin Guo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1aa02f66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1aa02f66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Presenter: Kolin Guo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1aa02f667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1aa02f667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Presenter: Kolin Guo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1aa02f667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1aa02f667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Presenter: Kolin Guo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1aa02f667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1aa02f667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Presenter: Kolin Guo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1275" y="3720425"/>
            <a:ext cx="1236825" cy="123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250" y="3942538"/>
            <a:ext cx="3509047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/>
        </p:nvSpPr>
        <p:spPr>
          <a:xfrm>
            <a:off x="2131550" y="3873525"/>
            <a:ext cx="3391500" cy="3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/>
          <p:nvPr/>
        </p:nvSpPr>
        <p:spPr>
          <a:xfrm>
            <a:off x="0" y="4749904"/>
            <a:ext cx="9144000" cy="3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" name="Google Shape;7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7425" y="4762925"/>
            <a:ext cx="1627225" cy="3675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1"/>
          <p:cNvSpPr txBox="1"/>
          <p:nvPr/>
        </p:nvSpPr>
        <p:spPr>
          <a:xfrm>
            <a:off x="2999400" y="4765750"/>
            <a:ext cx="35676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Kolin Guo, Fengqiao Yang, Daniel Vallejo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/>
          <p:nvPr/>
        </p:nvSpPr>
        <p:spPr>
          <a:xfrm>
            <a:off x="0" y="4749904"/>
            <a:ext cx="9144000" cy="3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" name="Google Shape;81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7425" y="4762925"/>
            <a:ext cx="1627225" cy="3675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2"/>
          <p:cNvSpPr txBox="1"/>
          <p:nvPr/>
        </p:nvSpPr>
        <p:spPr>
          <a:xfrm>
            <a:off x="2999400" y="4765750"/>
            <a:ext cx="35676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Kolin Guo, Fengqiao Yang, Daniel Vallejo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0" y="4749904"/>
            <a:ext cx="9144000" cy="3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" name="Google Shape;2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7425" y="4762925"/>
            <a:ext cx="1627225" cy="36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/>
          <p:nvPr/>
        </p:nvSpPr>
        <p:spPr>
          <a:xfrm>
            <a:off x="2999400" y="4765750"/>
            <a:ext cx="35676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Kolin Guo, Fengqiao Yang, Daniel Vallejo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0" y="4749904"/>
            <a:ext cx="9144000" cy="3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" name="Google Shape;2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7425" y="4762925"/>
            <a:ext cx="1627225" cy="36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/>
        </p:nvSpPr>
        <p:spPr>
          <a:xfrm>
            <a:off x="2999400" y="4765750"/>
            <a:ext cx="35676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Kolin Guo, Fengqiao Yang, Daniel Vallejo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0" y="4749904"/>
            <a:ext cx="9144000" cy="3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7425" y="4762925"/>
            <a:ext cx="1627225" cy="36755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/>
          <p:nvPr/>
        </p:nvSpPr>
        <p:spPr>
          <a:xfrm>
            <a:off x="2999400" y="4765750"/>
            <a:ext cx="35676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Kolin Guo, Fengqiao Yang, Daniel Vallejo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/>
          <p:nvPr/>
        </p:nvSpPr>
        <p:spPr>
          <a:xfrm>
            <a:off x="0" y="4749904"/>
            <a:ext cx="9144000" cy="3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" name="Google Shape;4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7425" y="4762925"/>
            <a:ext cx="1627225" cy="36755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6"/>
          <p:cNvSpPr txBox="1"/>
          <p:nvPr/>
        </p:nvSpPr>
        <p:spPr>
          <a:xfrm>
            <a:off x="2999400" y="4765750"/>
            <a:ext cx="35676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Kolin Guo, Fengqiao Yang, Daniel Vallejo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0" y="4749904"/>
            <a:ext cx="9144000" cy="3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" name="Google Shape;4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7425" y="4762925"/>
            <a:ext cx="1627225" cy="36755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 txBox="1"/>
          <p:nvPr/>
        </p:nvSpPr>
        <p:spPr>
          <a:xfrm>
            <a:off x="2999400" y="4765750"/>
            <a:ext cx="35676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Kolin Guo, Fengqiao Yang, Daniel Vallejo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0" y="4749904"/>
            <a:ext cx="9144000" cy="3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7425" y="4762925"/>
            <a:ext cx="1627225" cy="3675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/>
          <p:nvPr/>
        </p:nvSpPr>
        <p:spPr>
          <a:xfrm>
            <a:off x="2999400" y="4765750"/>
            <a:ext cx="35676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Kolin Guo, Fengqiao Yang, Daniel Vallejo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/>
          <p:nvPr/>
        </p:nvSpPr>
        <p:spPr>
          <a:xfrm>
            <a:off x="0" y="4749904"/>
            <a:ext cx="9144000" cy="3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" name="Google Shape;6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7425" y="4762925"/>
            <a:ext cx="1627225" cy="3675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/>
        </p:nvSpPr>
        <p:spPr>
          <a:xfrm>
            <a:off x="2999400" y="4765750"/>
            <a:ext cx="35676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Kolin Guo, Fengqiao Yang, Daniel Vallejo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/>
          <p:nvPr/>
        </p:nvSpPr>
        <p:spPr>
          <a:xfrm>
            <a:off x="0" y="4749904"/>
            <a:ext cx="9144000" cy="3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" name="Google Shape;6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7425" y="4762925"/>
            <a:ext cx="1627225" cy="3675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0"/>
          <p:cNvSpPr txBox="1"/>
          <p:nvPr/>
        </p:nvSpPr>
        <p:spPr>
          <a:xfrm>
            <a:off x="2999400" y="4765750"/>
            <a:ext cx="35676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Kolin Guo, Fengqiao Yang, Daniel Vallejo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.png"/><Relationship Id="rId5" Type="http://schemas.openxmlformats.org/officeDocument/2006/relationships/image" Target="../media/image15.gif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arxiv.org/abs/1602.01783" TargetMode="External"/><Relationship Id="rId3" Type="http://schemas.openxmlformats.org/officeDocument/2006/relationships/slideLayout" Target="../slideLayouts/slideLayout3.xml"/><Relationship Id="rId7" Type="http://schemas.openxmlformats.org/officeDocument/2006/relationships/hyperlink" Target="http://arxiv.org/abs/1312.5602" TargetMode="Externa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6" Type="http://schemas.openxmlformats.org/officeDocument/2006/relationships/hyperlink" Target="https://github.com/msinto93/DQN_Atari" TargetMode="External"/><Relationship Id="rId5" Type="http://schemas.openxmlformats.org/officeDocument/2006/relationships/hyperlink" Target="https://github.com/mpSchrader/gym-sokoban" TargetMode="External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16.xml"/><Relationship Id="rId9" Type="http://schemas.openxmlformats.org/officeDocument/2006/relationships/hyperlink" Target="http://arxiv.org/abs/1811.109282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4.gif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3.png"/><Relationship Id="rId5" Type="http://schemas.openxmlformats.org/officeDocument/2006/relationships/image" Target="../media/image6.gif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311700" y="1247375"/>
            <a:ext cx="8520600" cy="111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EEC 289A Final Project</a:t>
            </a:r>
            <a:endParaRPr sz="3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Attempting to Solve </a:t>
            </a:r>
            <a:r>
              <a:rPr lang="en" sz="2000" i="1" dirty="0"/>
              <a:t>Sokoban</a:t>
            </a:r>
            <a:r>
              <a:rPr lang="en" sz="2000" dirty="0"/>
              <a:t> using DQN</a:t>
            </a:r>
            <a:endParaRPr sz="2000" dirty="0"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311700" y="2430950"/>
            <a:ext cx="8520600" cy="5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Kolin Guo, Fengqiao Yang, Daniel Vallejo</a:t>
            </a:r>
            <a:endParaRPr sz="2000"/>
          </a:p>
        </p:txBody>
      </p:sp>
      <p:sp>
        <p:nvSpPr>
          <p:cNvPr id="89" name="Google Shape;89;p13"/>
          <p:cNvSpPr txBox="1"/>
          <p:nvPr/>
        </p:nvSpPr>
        <p:spPr>
          <a:xfrm>
            <a:off x="3041275" y="3039225"/>
            <a:ext cx="34329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University of California, Davis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 20, 2020</a:t>
            </a:r>
            <a:endParaRPr/>
          </a:p>
        </p:txBody>
      </p:sp>
      <p:pic>
        <p:nvPicPr>
          <p:cNvPr id="4" name="Slide 0">
            <a:hlinkClick r:id="" action="ppaction://media"/>
            <a:extLst>
              <a:ext uri="{FF2B5EF4-FFF2-40B4-BE49-F238E27FC236}">
                <a16:creationId xmlns:a16="http://schemas.microsoft.com/office/drawing/2014/main" id="{1E7DA5E7-81F3-4D93-858B-9479D535D2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7525" y="2327275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Rewards</a:t>
            </a:r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aphicFrame>
        <p:nvGraphicFramePr>
          <p:cNvPr id="159" name="Google Shape;159;p22"/>
          <p:cNvGraphicFramePr/>
          <p:nvPr/>
        </p:nvGraphicFramePr>
        <p:xfrm>
          <a:off x="952500" y="1619250"/>
          <a:ext cx="7239000" cy="1981050"/>
        </p:xfrm>
        <a:graphic>
          <a:graphicData uri="http://schemas.openxmlformats.org/drawingml/2006/table">
            <a:tbl>
              <a:tblPr>
                <a:noFill/>
                <a:tableStyleId>{9691EB39-C587-4A5E-B0FE-F99D361E35C8}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Action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1x Reward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10x Reward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Perform a Step</a:t>
                      </a:r>
                      <a:endParaRPr/>
                    </a:p>
                  </a:txBody>
                  <a:tcPr marL="91425" marR="91425" marT="91425" marB="91425"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-0.1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-0.1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Push Box on Target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1.0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10.0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Push Box off Target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-1.0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-10.0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Push All Boxes on Targets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10.0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100.0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10">
            <a:hlinkClick r:id="" action="ppaction://media"/>
            <a:extLst>
              <a:ext uri="{FF2B5EF4-FFF2-40B4-BE49-F238E27FC236}">
                <a16:creationId xmlns:a16="http://schemas.microsoft.com/office/drawing/2014/main" id="{E1C01ED1-27CD-4245-94DB-BC12478DB8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7500" y="4103731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Training Results</a:t>
            </a:r>
            <a:endParaRPr dirty="0"/>
          </a:p>
        </p:txBody>
      </p:sp>
      <p:sp>
        <p:nvSpPr>
          <p:cNvPr id="165" name="Google Shape;165;p23"/>
          <p:cNvSpPr txBox="1">
            <a:spLocks noGrp="1"/>
          </p:cNvSpPr>
          <p:nvPr>
            <p:ph type="body" idx="1"/>
          </p:nvPr>
        </p:nvSpPr>
        <p:spPr>
          <a:xfrm>
            <a:off x="1515903" y="930589"/>
            <a:ext cx="1969682" cy="4388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Average Q Value</a:t>
            </a:r>
            <a:endParaRPr dirty="0"/>
          </a:p>
        </p:txBody>
      </p:sp>
      <p:sp>
        <p:nvSpPr>
          <p:cNvPr id="166" name="Google Shape;166;p23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2D8EF6-10A9-4532-8A14-F3056464E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3984" y="1503502"/>
            <a:ext cx="2801725" cy="3157682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76081D-EB0B-4C85-8C2C-9FA10DB0F9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318" y="1360383"/>
            <a:ext cx="2844853" cy="3296228"/>
          </a:xfrm>
          <a:prstGeom prst="rect">
            <a:avLst/>
          </a:prstGeom>
        </p:spPr>
      </p:pic>
      <p:sp>
        <p:nvSpPr>
          <p:cNvPr id="9" name="Google Shape;165;p23">
            <a:extLst>
              <a:ext uri="{FF2B5EF4-FFF2-40B4-BE49-F238E27FC236}">
                <a16:creationId xmlns:a16="http://schemas.microsoft.com/office/drawing/2014/main" id="{39311938-2E0A-4DF3-90B8-837FC2A496F2}"/>
              </a:ext>
            </a:extLst>
          </p:cNvPr>
          <p:cNvSpPr txBox="1">
            <a:spLocks/>
          </p:cNvSpPr>
          <p:nvPr/>
        </p:nvSpPr>
        <p:spPr>
          <a:xfrm>
            <a:off x="5163128" y="930802"/>
            <a:ext cx="2992581" cy="482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Font typeface="Arial"/>
              <a:buNone/>
            </a:pPr>
            <a:r>
              <a:rPr lang="en-US" dirty="0"/>
              <a:t>Average Steps per Episode</a:t>
            </a:r>
          </a:p>
        </p:txBody>
      </p:sp>
      <p:pic>
        <p:nvPicPr>
          <p:cNvPr id="6" name="Slide 11">
            <a:hlinkClick r:id="" action="ppaction://media"/>
            <a:extLst>
              <a:ext uri="{FF2B5EF4-FFF2-40B4-BE49-F238E27FC236}">
                <a16:creationId xmlns:a16="http://schemas.microsoft.com/office/drawing/2014/main" id="{DF53C449-9B8C-4D3D-A1FA-78F96C57AA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27525" y="2327275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>
            <a:spLocks noGrp="1"/>
          </p:cNvSpPr>
          <p:nvPr>
            <p:ph type="title"/>
          </p:nvPr>
        </p:nvSpPr>
        <p:spPr>
          <a:xfrm>
            <a:off x="311700" y="28668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Testing Results</a:t>
            </a:r>
            <a:endParaRPr dirty="0"/>
          </a:p>
        </p:txBody>
      </p:sp>
      <p:sp>
        <p:nvSpPr>
          <p:cNvPr id="172" name="Google Shape;172;p24"/>
          <p:cNvSpPr txBox="1">
            <a:spLocks noGrp="1"/>
          </p:cNvSpPr>
          <p:nvPr>
            <p:ph type="body" idx="1"/>
          </p:nvPr>
        </p:nvSpPr>
        <p:spPr>
          <a:xfrm>
            <a:off x="310906" y="862756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73" name="Google Shape;173;p24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366CB65-DA5E-4768-9729-9029C1F249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7525" y="2327275"/>
            <a:ext cx="487363" cy="4873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4C7F3B-0AEF-4B67-8181-63FA08D286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510" y="874886"/>
            <a:ext cx="3157648" cy="19518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8802D1-AA1A-4B1D-A5C4-9B7B1C353F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3762" y="817072"/>
            <a:ext cx="3345106" cy="20675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CC3372-BEF3-44BC-B5E8-A5209C9019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053" y="2873535"/>
            <a:ext cx="2656277" cy="16409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EA7889-8246-4698-B79C-EC4CB97E94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5066" y="2873535"/>
            <a:ext cx="2655022" cy="16409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Gameplay Demo</a:t>
            </a:r>
            <a:endParaRPr dirty="0"/>
          </a:p>
        </p:txBody>
      </p:sp>
      <p:sp>
        <p:nvSpPr>
          <p:cNvPr id="179" name="Google Shape;179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71318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Network trained for 800k steps with 10x rewards</a:t>
            </a:r>
            <a:endParaRPr lang="en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Success in initial pushes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Pushed t</a:t>
            </a:r>
            <a:r>
              <a:rPr lang="en" dirty="0"/>
              <a:t>wo boxes on </a:t>
            </a:r>
            <a:r>
              <a:rPr lang="en-US" dirty="0"/>
              <a:t>targets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Fail </a:t>
            </a:r>
            <a:r>
              <a:rPr lang="en-US" dirty="0"/>
              <a:t>in</a:t>
            </a:r>
            <a:r>
              <a:rPr lang="en" dirty="0"/>
              <a:t> future actions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Stuck at the top-right corner afterwards</a:t>
            </a:r>
            <a:endParaRPr lang="en" dirty="0"/>
          </a:p>
          <a:p>
            <a:pPr lvl="0">
              <a:spcBef>
                <a:spcPts val="1600"/>
              </a:spcBef>
            </a:pPr>
            <a:r>
              <a:rPr lang="en-US" dirty="0"/>
              <a:t>Possible causes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Only sees previous 4 actions</a:t>
            </a:r>
          </a:p>
          <a:p>
            <a:pPr lvl="1">
              <a:spcBef>
                <a:spcPts val="0"/>
              </a:spcBef>
            </a:pPr>
            <a:r>
              <a:rPr lang="en-US" dirty="0"/>
              <a:t>Reward setup &amp; values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Action types</a:t>
            </a:r>
          </a:p>
        </p:txBody>
      </p:sp>
      <p:sp>
        <p:nvSpPr>
          <p:cNvPr id="180" name="Google Shape;180;p25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3383" y="1707537"/>
            <a:ext cx="2306275" cy="230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13">
            <a:hlinkClick r:id="" action="ppaction://media"/>
            <a:extLst>
              <a:ext uri="{FF2B5EF4-FFF2-40B4-BE49-F238E27FC236}">
                <a16:creationId xmlns:a16="http://schemas.microsoft.com/office/drawing/2014/main" id="{78DE564D-7507-4AC6-A71C-472DFD5837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77881" y="4140292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9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EEC 289A</a:t>
            </a:r>
            <a:endParaRPr sz="3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Final Project</a:t>
            </a:r>
            <a:endParaRPr sz="4800"/>
          </a:p>
        </p:txBody>
      </p:sp>
      <p:sp>
        <p:nvSpPr>
          <p:cNvPr id="187" name="Google Shape;187;p2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Attempting to Solve </a:t>
            </a:r>
            <a:r>
              <a:rPr lang="en" sz="2000" i="1">
                <a:solidFill>
                  <a:schemeClr val="dk1"/>
                </a:solidFill>
              </a:rPr>
              <a:t>Sokoban</a:t>
            </a:r>
            <a:r>
              <a:rPr lang="en" sz="2000">
                <a:solidFill>
                  <a:schemeClr val="dk1"/>
                </a:solidFill>
              </a:rPr>
              <a:t> </a:t>
            </a:r>
            <a:endParaRPr sz="2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using DQN</a:t>
            </a:r>
            <a:endParaRPr/>
          </a:p>
        </p:txBody>
      </p:sp>
      <p:sp>
        <p:nvSpPr>
          <p:cNvPr id="188" name="Google Shape;188;p2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Presentation Sections</a:t>
            </a:r>
            <a:endParaRPr sz="20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Introduction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/>
              <a:t>Sokoban Game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OpenAI Gym (gym-sokoban)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Training with DQN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Evaluation Results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b="1">
                <a:solidFill>
                  <a:schemeClr val="dk1"/>
                </a:solidFill>
              </a:rPr>
              <a:t>Additional Improvements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89" name="Google Shape;189;p26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" name="14">
            <a:hlinkClick r:id="" action="ppaction://media"/>
            <a:extLst>
              <a:ext uri="{FF2B5EF4-FFF2-40B4-BE49-F238E27FC236}">
                <a16:creationId xmlns:a16="http://schemas.microsoft.com/office/drawing/2014/main" id="{A004A718-D4CE-4CC7-A827-67D7092F5E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71700" y="4174788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Improvements</a:t>
            </a:r>
            <a:endParaRPr/>
          </a:p>
        </p:txBody>
      </p:sp>
      <p:sp>
        <p:nvSpPr>
          <p:cNvPr id="195" name="Google Shape;195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Switch from purely CNN model to CNN+LSTM model for better sequential understanding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Instead of fixing 4 consecutive grids (only 4 sequential moves are seen by the network)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Use deadlock detection algorithm to generate another feature plane of next-step deadlock locations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Include this extra feature plane for training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Similar to AlphaGo (number of liberties after this move is played)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Employ Asynchronous Advantage Actor-Critic (A3C) algorithm instead of Q-learning as our RL algorithm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Enables multiple agents playing at the same time and asynchronously update the network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Significantly better training efficiency compared to DQN on Atari games</a:t>
            </a:r>
            <a:endParaRPr dirty="0"/>
          </a:p>
        </p:txBody>
      </p:sp>
      <p:sp>
        <p:nvSpPr>
          <p:cNvPr id="196" name="Google Shape;196;p27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" name="Slide 15">
            <a:hlinkClick r:id="" action="ppaction://media"/>
            <a:extLst>
              <a:ext uri="{FF2B5EF4-FFF2-40B4-BE49-F238E27FC236}">
                <a16:creationId xmlns:a16="http://schemas.microsoft.com/office/drawing/2014/main" id="{F78BE0BD-6B78-4239-BD03-E52A9FD86E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7525" y="2327275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7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M.-P. B. Schrader, “gym-sokoban,” </a:t>
            </a: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https://github.com/mpSchrader/gym-sokoban</a:t>
            </a: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, 2018.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  <a:highlight>
                  <a:schemeClr val="lt1"/>
                </a:highlight>
              </a:rPr>
              <a:t>Mark Sinton, “DQN_Atari,” </a:t>
            </a:r>
            <a:r>
              <a:rPr lang="en" sz="1200" u="sng">
                <a:solidFill>
                  <a:schemeClr val="hlink"/>
                </a:solidFill>
                <a:highlight>
                  <a:schemeClr val="lt1"/>
                </a:highlight>
                <a:hlinkClick r:id="rId6"/>
              </a:rPr>
              <a:t>https://github.com/msinto93/DQN_Atari</a:t>
            </a:r>
            <a:r>
              <a:rPr lang="en" sz="1200">
                <a:solidFill>
                  <a:srgbClr val="24292E"/>
                </a:solidFill>
                <a:highlight>
                  <a:schemeClr val="lt1"/>
                </a:highlight>
              </a:rPr>
              <a:t>, 2018.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Culberson, Joseph C.. “Sokoban is PSPACE-complete.” (1997).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Nils Froleyks. “Using an Algorithm Portfolio to Solve </a:t>
            </a:r>
            <a:r>
              <a:rPr lang="en" sz="1200">
                <a:solidFill>
                  <a:srgbClr val="24292E"/>
                </a:solidFill>
                <a:highlight>
                  <a:schemeClr val="lt1"/>
                </a:highlight>
              </a:rPr>
              <a:t>Sokoban</a:t>
            </a: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.” (2016).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A. Junghanns and J. Schaeffer. “Sokoban:  Enhancing general single-agent search methods using domain knowledge,”Artificial Intelligence, vol. 129, no. 1-2, p. 219–251, 2001.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V. Mnih, K. Kavukcuoglu, D. Silver, A. Graves, I. Antonoglou, D. Wierstra, and M. A.Riedmiller, “Playing atari with deep reinforcement learning,” CoRR, vol. abs/1312.5602, 2013.[Online]. Available: </a:t>
            </a: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hlinkClick r:id="rId7"/>
              </a:rPr>
              <a:t>http://arxiv.org/abs/1312.5602</a:t>
            </a: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V. Mnih, K. Kavukcuoglu, D. Silver, et al. “Human-level control through deep reinforcement learning,” Nature, vol. 518, pp. 529–33, 02 2015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D. Silver, A. Huang, C. J. Maddison, et al. “Mastering the game of go with deep neural networks and tree search,” Nature, vol. 529, pp.484–489, 2016.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V. Mnih, A. P. Badia, M. Mirza, A. Graves, T. P. Lillicrap, T. Harley, D. Silver, andK. Kavukcuoglu, “Asynchronous methods for deep reinforcement learning,” CoRR, vol.abs/1602.01783, 2016. [Online]. Available: </a:t>
            </a: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hlinkClick r:id="rId8"/>
              </a:rPr>
              <a:t>http://arxiv.org/abs/1602.01783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L. Orseau, L. H. S. Lelis, T.Lattimore, and T. Weber, “Single-agent  policy tree search with guarantees,” CoRR, vol. abs/1811.10928, 2018. [Online]. Available: </a:t>
            </a: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hlinkClick r:id="rId9"/>
              </a:rPr>
              <a:t>http://arxiv.org/abs/1811.109282</a:t>
            </a: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  <p:sp>
        <p:nvSpPr>
          <p:cNvPr id="203" name="Google Shape;203;p28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" name="Slide 16">
            <a:hlinkClick r:id="" action="ppaction://media"/>
            <a:extLst>
              <a:ext uri="{FF2B5EF4-FFF2-40B4-BE49-F238E27FC236}">
                <a16:creationId xmlns:a16="http://schemas.microsoft.com/office/drawing/2014/main" id="{C0B1035B-9967-44DC-AEE8-A234FD6DFC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327525" y="2327275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EEC 289A</a:t>
            </a:r>
            <a:endParaRPr sz="3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Final Project</a:t>
            </a:r>
            <a:endParaRPr sz="4800"/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Attempting to Solve </a:t>
            </a:r>
            <a:r>
              <a:rPr lang="en" sz="2000" i="1">
                <a:solidFill>
                  <a:schemeClr val="dk1"/>
                </a:solidFill>
              </a:rPr>
              <a:t>Sokoban</a:t>
            </a:r>
            <a:r>
              <a:rPr lang="en" sz="2000">
                <a:solidFill>
                  <a:schemeClr val="dk1"/>
                </a:solidFill>
              </a:rPr>
              <a:t> </a:t>
            </a:r>
            <a:endParaRPr sz="2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using DQN</a:t>
            </a:r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Presentation Sections</a:t>
            </a:r>
            <a:endParaRPr sz="20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b="1">
                <a:solidFill>
                  <a:srgbClr val="000000"/>
                </a:solidFill>
              </a:rPr>
              <a:t>Introduction</a:t>
            </a:r>
            <a:endParaRPr b="1"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/>
              <a:t>Sokoban Game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OpenAI Gym (gym-sokoban)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Training with DQN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Evaluation Results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Additional Improvements</a:t>
            </a:r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" name="Slide 0">
            <a:hlinkClick r:id="" action="ppaction://media"/>
            <a:extLst>
              <a:ext uri="{FF2B5EF4-FFF2-40B4-BE49-F238E27FC236}">
                <a16:creationId xmlns:a16="http://schemas.microsoft.com/office/drawing/2014/main" id="{3BE6FF94-B907-4218-8643-758DF505C7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7525" y="2327275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Sokoban</a:t>
            </a:r>
            <a:endParaRPr dirty="0"/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770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 puzzle video game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The player pushes boxes around in a warehouse, trying to get them to target locations.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The goal is to explore the optimal strategy for pushing all boxes into targets with fewest moves. </a:t>
            </a:r>
            <a:endParaRPr dirty="0"/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0500" y="1047750"/>
            <a:ext cx="27432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3">
            <a:hlinkClick r:id="" action="ppaction://media"/>
            <a:extLst>
              <a:ext uri="{FF2B5EF4-FFF2-40B4-BE49-F238E27FC236}">
                <a16:creationId xmlns:a16="http://schemas.microsoft.com/office/drawing/2014/main" id="{85BE588A-784D-4566-8165-01C440CABA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4100" y="408887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Sokoban</a:t>
            </a:r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904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The possibility of making irreversible mistakes (deadlocks) makes Sokoban very challenging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Especially for Reinforcement Learning algorithms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PSPACE-complete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Hardest problem that can be solved by a Turing machine using a polynomial amount of space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 a 20x20 Sokoban, average branching factor is 12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On average, a player has 12 legal moves at each game state.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Chess is 35, Go is 250.</a:t>
            </a:r>
            <a:endParaRPr dirty="0"/>
          </a:p>
        </p:txBody>
      </p:sp>
      <p:sp>
        <p:nvSpPr>
          <p:cNvPr id="112" name="Google Shape;112;p16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7700" y="1196213"/>
            <a:ext cx="2870675" cy="268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4">
            <a:hlinkClick r:id="" action="ppaction://media"/>
            <a:extLst>
              <a:ext uri="{FF2B5EF4-FFF2-40B4-BE49-F238E27FC236}">
                <a16:creationId xmlns:a16="http://schemas.microsoft.com/office/drawing/2014/main" id="{80B8345C-8775-43C6-AB19-1D8701A34D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08775" y="4140292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Gym-Sokoban</a:t>
            </a:r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863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 on OpenAI Gym Environment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○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observation, reward, terminal, info = env.step(action)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Uses DeepMind pregenerated Sokoban puzzles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Train / Validation / Test: 900k / 100k / 1k puzzles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10 x 10 grid size, 4 boxes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8 x 8 non-deterministic grid space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7 rendering textures: wall, floor, target, boxes * 2, players * 2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Upper-bound state space: 7</a:t>
            </a:r>
            <a:r>
              <a:rPr lang="en" baseline="30000"/>
              <a:t>8*8</a:t>
            </a:r>
            <a:r>
              <a:rPr lang="en"/>
              <a:t> = 7</a:t>
            </a:r>
            <a:r>
              <a:rPr lang="en" baseline="30000"/>
              <a:t>64</a:t>
            </a:r>
            <a:r>
              <a:rPr lang="en"/>
              <a:t> </a:t>
            </a:r>
            <a:r>
              <a:rPr lang="en">
                <a:solidFill>
                  <a:srgbClr val="242729"/>
                </a:solidFill>
                <a:highlight>
                  <a:srgbClr val="FFFFFF"/>
                </a:highlight>
              </a:rPr>
              <a:t>≈</a:t>
            </a:r>
            <a:r>
              <a:rPr lang="en"/>
              <a:t> 10</a:t>
            </a:r>
            <a:r>
              <a:rPr lang="en" baseline="30000"/>
              <a:t>54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 actions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Push up, down, left, and right</a:t>
            </a:r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6525" y="2259400"/>
            <a:ext cx="2046350" cy="204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lide 5">
            <a:hlinkClick r:id="" action="ppaction://media"/>
            <a:extLst>
              <a:ext uri="{FF2B5EF4-FFF2-40B4-BE49-F238E27FC236}">
                <a16:creationId xmlns:a16="http://schemas.microsoft.com/office/drawing/2014/main" id="{427DD09A-05C4-46AB-B4E5-04132CD0F9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28318" y="2373312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EEC 289A</a:t>
            </a:r>
            <a:endParaRPr sz="3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Final Project</a:t>
            </a:r>
            <a:endParaRPr sz="4800"/>
          </a:p>
        </p:txBody>
      </p:sp>
      <p:sp>
        <p:nvSpPr>
          <p:cNvPr id="127" name="Google Shape;127;p1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Attempting to Solve </a:t>
            </a:r>
            <a:r>
              <a:rPr lang="en" sz="2000" i="1">
                <a:solidFill>
                  <a:schemeClr val="dk1"/>
                </a:solidFill>
              </a:rPr>
              <a:t>Sokoban</a:t>
            </a:r>
            <a:r>
              <a:rPr lang="en" sz="2000">
                <a:solidFill>
                  <a:schemeClr val="dk1"/>
                </a:solidFill>
              </a:rPr>
              <a:t> </a:t>
            </a:r>
            <a:endParaRPr sz="2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using DQN</a:t>
            </a:r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Presentation Sections</a:t>
            </a:r>
            <a:endParaRPr sz="20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Introduction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/>
              <a:t>Sokoban Game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OpenAI Gym (gym-sokoban)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b="1">
                <a:solidFill>
                  <a:srgbClr val="000000"/>
                </a:solidFill>
              </a:rPr>
              <a:t>Training with DQN</a:t>
            </a:r>
            <a:endParaRPr b="1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Evaluation Results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Additional Improvements</a:t>
            </a:r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" name="Slide 6">
            <a:hlinkClick r:id="" action="ppaction://media"/>
            <a:extLst>
              <a:ext uri="{FF2B5EF4-FFF2-40B4-BE49-F238E27FC236}">
                <a16:creationId xmlns:a16="http://schemas.microsoft.com/office/drawing/2014/main" id="{262841EE-5B15-485B-8861-FD782EE79C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7525" y="2327275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Q-Learning with Experience Replay</a:t>
            </a:r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5"/>
          <a:srcRect/>
          <a:stretch/>
        </p:blipFill>
        <p:spPr>
          <a:xfrm>
            <a:off x="402414" y="928925"/>
            <a:ext cx="5907816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lide 7">
            <a:hlinkClick r:id="" action="ppaction://media"/>
            <a:extLst>
              <a:ext uri="{FF2B5EF4-FFF2-40B4-BE49-F238E27FC236}">
                <a16:creationId xmlns:a16="http://schemas.microsoft.com/office/drawing/2014/main" id="{8B46C84A-43CC-439B-8463-D1C9579E16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27525" y="2327275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0601" y="205325"/>
            <a:ext cx="2326850" cy="43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Q-Network (DQN)</a:t>
            </a:r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6551100" cy="37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Observation from gym-sokoban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10 x 10 x 3 RGB pixelated grid</a:t>
            </a:r>
            <a:endParaRPr i="1" baseline="-250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Preprocessing into 10 x 10 x 7 binary feature planes (7 rendering textures)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Accumulate 4 consecutive grids as a state (sequential understanding)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Store (10 x 10 x 7 x 4) dimensional state into replay memory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DQN architecture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Tensorflow 2.1.0 (tf.keras)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Three 3D convolution layers + Two fully-connected layers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Huber loss (partially linearized squared-error loss to reduce variance)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RMSprop optimizer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Trained with one Nvidia Titan Xp GPU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Evaluated with Googla Colab</a:t>
            </a:r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" name="Slide 8">
            <a:hlinkClick r:id="" action="ppaction://media"/>
            <a:extLst>
              <a:ext uri="{FF2B5EF4-FFF2-40B4-BE49-F238E27FC236}">
                <a16:creationId xmlns:a16="http://schemas.microsoft.com/office/drawing/2014/main" id="{478FDDFF-65C5-4F0C-96C0-B6161CE779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27525" y="2327275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EEC 289A</a:t>
            </a:r>
            <a:endParaRPr sz="3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Final Project</a:t>
            </a:r>
            <a:endParaRPr sz="4800"/>
          </a:p>
        </p:txBody>
      </p:sp>
      <p:sp>
        <p:nvSpPr>
          <p:cNvPr id="150" name="Google Shape;150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Attempting to Solve </a:t>
            </a:r>
            <a:r>
              <a:rPr lang="en" sz="2000" i="1">
                <a:solidFill>
                  <a:schemeClr val="dk1"/>
                </a:solidFill>
              </a:rPr>
              <a:t>Sokoban</a:t>
            </a:r>
            <a:r>
              <a:rPr lang="en" sz="2000">
                <a:solidFill>
                  <a:schemeClr val="dk1"/>
                </a:solidFill>
              </a:rPr>
              <a:t> </a:t>
            </a:r>
            <a:endParaRPr sz="2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using DQN</a:t>
            </a:r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Presentation Sections</a:t>
            </a:r>
            <a:endParaRPr sz="20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Introduction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/>
              <a:t>Sokoban Game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OpenAI Gym (gym-sokoban)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Training with DQN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b="1">
                <a:solidFill>
                  <a:schemeClr val="dk1"/>
                </a:solidFill>
              </a:rPr>
              <a:t>Evaluation Results</a:t>
            </a:r>
            <a:endParaRPr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Additional Improvements</a:t>
            </a:r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" name="Slide 9">
            <a:hlinkClick r:id="" action="ppaction://media"/>
            <a:extLst>
              <a:ext uri="{FF2B5EF4-FFF2-40B4-BE49-F238E27FC236}">
                <a16:creationId xmlns:a16="http://schemas.microsoft.com/office/drawing/2014/main" id="{E5C090C0-92DA-43D2-AB6C-5F18F58BD9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7525" y="2327275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1141</Words>
  <Application>Microsoft Office PowerPoint</Application>
  <PresentationFormat>On-screen Show (16:9)</PresentationFormat>
  <Paragraphs>175</Paragraphs>
  <Slides>16</Slides>
  <Notes>16</Notes>
  <HiddenSlides>0</HiddenSlides>
  <MMClips>16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Courier New</vt:lpstr>
      <vt:lpstr>Simple Light</vt:lpstr>
      <vt:lpstr>EEC 289A Final Project Attempting to Solve Sokoban using DQN</vt:lpstr>
      <vt:lpstr>EEC 289A Final Project</vt:lpstr>
      <vt:lpstr>Sokoban</vt:lpstr>
      <vt:lpstr>Sokoban</vt:lpstr>
      <vt:lpstr>Gym-Sokoban</vt:lpstr>
      <vt:lpstr>EEC 289A Final Project</vt:lpstr>
      <vt:lpstr>Deep Q-Learning with Experience Replay</vt:lpstr>
      <vt:lpstr>Deep Q-Network (DQN)</vt:lpstr>
      <vt:lpstr>EEC 289A Final Project</vt:lpstr>
      <vt:lpstr>Rewards</vt:lpstr>
      <vt:lpstr>Training Results</vt:lpstr>
      <vt:lpstr>Testing Results</vt:lpstr>
      <vt:lpstr>Gameplay Demo</vt:lpstr>
      <vt:lpstr>EEC 289A Final Project</vt:lpstr>
      <vt:lpstr>Additional Improvements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 289A Final Project Attempting to Solve Sokoban using DQN</dc:title>
  <cp:lastModifiedBy>Guo Kolin</cp:lastModifiedBy>
  <cp:revision>22</cp:revision>
  <dcterms:modified xsi:type="dcterms:W3CDTF">2020-03-21T05:42:44Z</dcterms:modified>
</cp:coreProperties>
</file>